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S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72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D37E4-F100-4297-8C77-DFEB25619E8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C"/>
          </a:p>
        </p:txBody>
      </p:sp>
      <p:sp>
        <p:nvSpPr>
          <p:cNvPr id="3" name="Subtitle 2">
            <a:extLst>
              <a:ext uri="{FF2B5EF4-FFF2-40B4-BE49-F238E27FC236}">
                <a16:creationId xmlns:a16="http://schemas.microsoft.com/office/drawing/2014/main" id="{A227CCB0-5482-42F8-A0EF-30F3744444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C"/>
          </a:p>
        </p:txBody>
      </p:sp>
      <p:sp>
        <p:nvSpPr>
          <p:cNvPr id="4" name="Date Placeholder 3">
            <a:extLst>
              <a:ext uri="{FF2B5EF4-FFF2-40B4-BE49-F238E27FC236}">
                <a16:creationId xmlns:a16="http://schemas.microsoft.com/office/drawing/2014/main" id="{0D77F93C-B01B-417F-95D7-0029B1DAFCCB}"/>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5" name="Footer Placeholder 4">
            <a:extLst>
              <a:ext uri="{FF2B5EF4-FFF2-40B4-BE49-F238E27FC236}">
                <a16:creationId xmlns:a16="http://schemas.microsoft.com/office/drawing/2014/main" id="{B4BDBE43-249C-4961-B0A1-08E249E451C3}"/>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4A1B6181-E776-4516-B0CF-D9A983757A02}"/>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3411226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AB427-EB91-45FC-A400-C425C3E7F858}"/>
              </a:ext>
            </a:extLst>
          </p:cNvPr>
          <p:cNvSpPr>
            <a:spLocks noGrp="1"/>
          </p:cNvSpPr>
          <p:nvPr>
            <p:ph type="title"/>
          </p:nvPr>
        </p:nvSpPr>
        <p:spPr/>
        <p:txBody>
          <a:bodyPr/>
          <a:lstStyle/>
          <a:p>
            <a:r>
              <a:rPr lang="en-US"/>
              <a:t>Click to edit Master title style</a:t>
            </a:r>
            <a:endParaRPr lang="en-SC"/>
          </a:p>
        </p:txBody>
      </p:sp>
      <p:sp>
        <p:nvSpPr>
          <p:cNvPr id="3" name="Vertical Text Placeholder 2">
            <a:extLst>
              <a:ext uri="{FF2B5EF4-FFF2-40B4-BE49-F238E27FC236}">
                <a16:creationId xmlns:a16="http://schemas.microsoft.com/office/drawing/2014/main" id="{52B8F14C-DF46-4A69-BB4F-33BB1CFE38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Date Placeholder 3">
            <a:extLst>
              <a:ext uri="{FF2B5EF4-FFF2-40B4-BE49-F238E27FC236}">
                <a16:creationId xmlns:a16="http://schemas.microsoft.com/office/drawing/2014/main" id="{B9F12A52-C955-48A6-BB12-E4C814B12502}"/>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5" name="Footer Placeholder 4">
            <a:extLst>
              <a:ext uri="{FF2B5EF4-FFF2-40B4-BE49-F238E27FC236}">
                <a16:creationId xmlns:a16="http://schemas.microsoft.com/office/drawing/2014/main" id="{3E14126C-977D-4E65-8051-133042BCC7B1}"/>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F6435BB6-0857-444B-AA59-5C8BB8FD2415}"/>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1767597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06E9EE8-A415-4E83-8F69-D98ED2688FA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C"/>
          </a:p>
        </p:txBody>
      </p:sp>
      <p:sp>
        <p:nvSpPr>
          <p:cNvPr id="3" name="Vertical Text Placeholder 2">
            <a:extLst>
              <a:ext uri="{FF2B5EF4-FFF2-40B4-BE49-F238E27FC236}">
                <a16:creationId xmlns:a16="http://schemas.microsoft.com/office/drawing/2014/main" id="{FEB64DD1-18C9-4319-939D-29362C5541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Date Placeholder 3">
            <a:extLst>
              <a:ext uri="{FF2B5EF4-FFF2-40B4-BE49-F238E27FC236}">
                <a16:creationId xmlns:a16="http://schemas.microsoft.com/office/drawing/2014/main" id="{910D1D53-ACCE-4670-BA17-16B5DCCF129B}"/>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5" name="Footer Placeholder 4">
            <a:extLst>
              <a:ext uri="{FF2B5EF4-FFF2-40B4-BE49-F238E27FC236}">
                <a16:creationId xmlns:a16="http://schemas.microsoft.com/office/drawing/2014/main" id="{39A68392-CDD7-4088-9778-0A535D5C4478}"/>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44904CDF-C770-4143-9BCB-1501632CE23F}"/>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52980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7BA0D-BE3D-4090-A9B5-49FC2537D972}"/>
              </a:ext>
            </a:extLst>
          </p:cNvPr>
          <p:cNvSpPr>
            <a:spLocks noGrp="1"/>
          </p:cNvSpPr>
          <p:nvPr>
            <p:ph type="title"/>
          </p:nvPr>
        </p:nvSpPr>
        <p:spPr/>
        <p:txBody>
          <a:bodyPr/>
          <a:lstStyle/>
          <a:p>
            <a:r>
              <a:rPr lang="en-US"/>
              <a:t>Click to edit Master title style</a:t>
            </a:r>
            <a:endParaRPr lang="en-SC"/>
          </a:p>
        </p:txBody>
      </p:sp>
      <p:sp>
        <p:nvSpPr>
          <p:cNvPr id="3" name="Content Placeholder 2">
            <a:extLst>
              <a:ext uri="{FF2B5EF4-FFF2-40B4-BE49-F238E27FC236}">
                <a16:creationId xmlns:a16="http://schemas.microsoft.com/office/drawing/2014/main" id="{28E2D7C6-3A48-4451-B0A2-330000A705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Date Placeholder 3">
            <a:extLst>
              <a:ext uri="{FF2B5EF4-FFF2-40B4-BE49-F238E27FC236}">
                <a16:creationId xmlns:a16="http://schemas.microsoft.com/office/drawing/2014/main" id="{B5AB3892-EAA9-49B1-A6EC-57B3D82E1E76}"/>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5" name="Footer Placeholder 4">
            <a:extLst>
              <a:ext uri="{FF2B5EF4-FFF2-40B4-BE49-F238E27FC236}">
                <a16:creationId xmlns:a16="http://schemas.microsoft.com/office/drawing/2014/main" id="{1412A995-BD81-40D3-9A42-7613296AFC60}"/>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5F0D4020-E82A-4719-8D4B-0EA3463D8396}"/>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1365168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29D8D-B6DC-44AE-BF83-8A04E9E3F7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C"/>
          </a:p>
        </p:txBody>
      </p:sp>
      <p:sp>
        <p:nvSpPr>
          <p:cNvPr id="3" name="Text Placeholder 2">
            <a:extLst>
              <a:ext uri="{FF2B5EF4-FFF2-40B4-BE49-F238E27FC236}">
                <a16:creationId xmlns:a16="http://schemas.microsoft.com/office/drawing/2014/main" id="{170813E1-5296-4E75-BE3C-D42D668576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FE50E7-D40C-4982-90D3-F0CEA3926969}"/>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5" name="Footer Placeholder 4">
            <a:extLst>
              <a:ext uri="{FF2B5EF4-FFF2-40B4-BE49-F238E27FC236}">
                <a16:creationId xmlns:a16="http://schemas.microsoft.com/office/drawing/2014/main" id="{58E3A22D-1FB5-4F44-ABC9-239ADAC40AB3}"/>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4A62A2BE-AC07-45B1-926B-4F24F6A219AB}"/>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2118676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D94AB-9EF3-457F-A2C6-4FF8B9807DB0}"/>
              </a:ext>
            </a:extLst>
          </p:cNvPr>
          <p:cNvSpPr>
            <a:spLocks noGrp="1"/>
          </p:cNvSpPr>
          <p:nvPr>
            <p:ph type="title"/>
          </p:nvPr>
        </p:nvSpPr>
        <p:spPr/>
        <p:txBody>
          <a:bodyPr/>
          <a:lstStyle/>
          <a:p>
            <a:r>
              <a:rPr lang="en-US"/>
              <a:t>Click to edit Master title style</a:t>
            </a:r>
            <a:endParaRPr lang="en-SC"/>
          </a:p>
        </p:txBody>
      </p:sp>
      <p:sp>
        <p:nvSpPr>
          <p:cNvPr id="3" name="Content Placeholder 2">
            <a:extLst>
              <a:ext uri="{FF2B5EF4-FFF2-40B4-BE49-F238E27FC236}">
                <a16:creationId xmlns:a16="http://schemas.microsoft.com/office/drawing/2014/main" id="{8ECF9A6F-6892-40C8-98B1-C1C4AE0881A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Content Placeholder 3">
            <a:extLst>
              <a:ext uri="{FF2B5EF4-FFF2-40B4-BE49-F238E27FC236}">
                <a16:creationId xmlns:a16="http://schemas.microsoft.com/office/drawing/2014/main" id="{5C99E6A6-64A5-4063-B9B8-5117490D1A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5" name="Date Placeholder 4">
            <a:extLst>
              <a:ext uri="{FF2B5EF4-FFF2-40B4-BE49-F238E27FC236}">
                <a16:creationId xmlns:a16="http://schemas.microsoft.com/office/drawing/2014/main" id="{2B5B00A9-86FD-4E5A-979C-072246C9B57A}"/>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6" name="Footer Placeholder 5">
            <a:extLst>
              <a:ext uri="{FF2B5EF4-FFF2-40B4-BE49-F238E27FC236}">
                <a16:creationId xmlns:a16="http://schemas.microsoft.com/office/drawing/2014/main" id="{92B12B27-247E-430B-8995-1038F42AC628}"/>
              </a:ext>
            </a:extLst>
          </p:cNvPr>
          <p:cNvSpPr>
            <a:spLocks noGrp="1"/>
          </p:cNvSpPr>
          <p:nvPr>
            <p:ph type="ftr" sz="quarter" idx="11"/>
          </p:nvPr>
        </p:nvSpPr>
        <p:spPr/>
        <p:txBody>
          <a:bodyPr/>
          <a:lstStyle/>
          <a:p>
            <a:endParaRPr lang="en-SC"/>
          </a:p>
        </p:txBody>
      </p:sp>
      <p:sp>
        <p:nvSpPr>
          <p:cNvPr id="7" name="Slide Number Placeholder 6">
            <a:extLst>
              <a:ext uri="{FF2B5EF4-FFF2-40B4-BE49-F238E27FC236}">
                <a16:creationId xmlns:a16="http://schemas.microsoft.com/office/drawing/2014/main" id="{F430B658-BDCB-42DE-8A09-2DFDA63D914A}"/>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2814483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BFF8-8395-46C7-BB65-C6DA4FAC68EA}"/>
              </a:ext>
            </a:extLst>
          </p:cNvPr>
          <p:cNvSpPr>
            <a:spLocks noGrp="1"/>
          </p:cNvSpPr>
          <p:nvPr>
            <p:ph type="title"/>
          </p:nvPr>
        </p:nvSpPr>
        <p:spPr>
          <a:xfrm>
            <a:off x="839788" y="365125"/>
            <a:ext cx="10515600" cy="1325563"/>
          </a:xfrm>
        </p:spPr>
        <p:txBody>
          <a:bodyPr/>
          <a:lstStyle/>
          <a:p>
            <a:r>
              <a:rPr lang="en-US"/>
              <a:t>Click to edit Master title style</a:t>
            </a:r>
            <a:endParaRPr lang="en-SC"/>
          </a:p>
        </p:txBody>
      </p:sp>
      <p:sp>
        <p:nvSpPr>
          <p:cNvPr id="3" name="Text Placeholder 2">
            <a:extLst>
              <a:ext uri="{FF2B5EF4-FFF2-40B4-BE49-F238E27FC236}">
                <a16:creationId xmlns:a16="http://schemas.microsoft.com/office/drawing/2014/main" id="{BA43849A-D915-4D77-A712-B56FA3B60A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2F21D9-0320-416A-8FAC-AD7E72C2235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5" name="Text Placeholder 4">
            <a:extLst>
              <a:ext uri="{FF2B5EF4-FFF2-40B4-BE49-F238E27FC236}">
                <a16:creationId xmlns:a16="http://schemas.microsoft.com/office/drawing/2014/main" id="{C19148C3-FEC6-4CAB-84AA-56D2F1ACC2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A2B5A2-BAD4-46A9-9BF9-3B04BB7513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7" name="Date Placeholder 6">
            <a:extLst>
              <a:ext uri="{FF2B5EF4-FFF2-40B4-BE49-F238E27FC236}">
                <a16:creationId xmlns:a16="http://schemas.microsoft.com/office/drawing/2014/main" id="{562871A2-249B-4F6E-A040-F11B4814A160}"/>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8" name="Footer Placeholder 7">
            <a:extLst>
              <a:ext uri="{FF2B5EF4-FFF2-40B4-BE49-F238E27FC236}">
                <a16:creationId xmlns:a16="http://schemas.microsoft.com/office/drawing/2014/main" id="{185D6082-749D-417A-BFF2-38CA27DDE79A}"/>
              </a:ext>
            </a:extLst>
          </p:cNvPr>
          <p:cNvSpPr>
            <a:spLocks noGrp="1"/>
          </p:cNvSpPr>
          <p:nvPr>
            <p:ph type="ftr" sz="quarter" idx="11"/>
          </p:nvPr>
        </p:nvSpPr>
        <p:spPr/>
        <p:txBody>
          <a:bodyPr/>
          <a:lstStyle/>
          <a:p>
            <a:endParaRPr lang="en-SC"/>
          </a:p>
        </p:txBody>
      </p:sp>
      <p:sp>
        <p:nvSpPr>
          <p:cNvPr id="9" name="Slide Number Placeholder 8">
            <a:extLst>
              <a:ext uri="{FF2B5EF4-FFF2-40B4-BE49-F238E27FC236}">
                <a16:creationId xmlns:a16="http://schemas.microsoft.com/office/drawing/2014/main" id="{53A4DFA4-8AAE-4A07-9434-1995CF2367EA}"/>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1110525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F38A0-E2FC-4217-8B72-BEF11756F760}"/>
              </a:ext>
            </a:extLst>
          </p:cNvPr>
          <p:cNvSpPr>
            <a:spLocks noGrp="1"/>
          </p:cNvSpPr>
          <p:nvPr>
            <p:ph type="title"/>
          </p:nvPr>
        </p:nvSpPr>
        <p:spPr/>
        <p:txBody>
          <a:bodyPr/>
          <a:lstStyle/>
          <a:p>
            <a:r>
              <a:rPr lang="en-US"/>
              <a:t>Click to edit Master title style</a:t>
            </a:r>
            <a:endParaRPr lang="en-SC"/>
          </a:p>
        </p:txBody>
      </p:sp>
      <p:sp>
        <p:nvSpPr>
          <p:cNvPr id="3" name="Date Placeholder 2">
            <a:extLst>
              <a:ext uri="{FF2B5EF4-FFF2-40B4-BE49-F238E27FC236}">
                <a16:creationId xmlns:a16="http://schemas.microsoft.com/office/drawing/2014/main" id="{7FCA0AC7-D0BC-4C55-92A3-A97ADAC41A75}"/>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4" name="Footer Placeholder 3">
            <a:extLst>
              <a:ext uri="{FF2B5EF4-FFF2-40B4-BE49-F238E27FC236}">
                <a16:creationId xmlns:a16="http://schemas.microsoft.com/office/drawing/2014/main" id="{90682C1B-3FD4-41E8-84CD-8A18E518D9D9}"/>
              </a:ext>
            </a:extLst>
          </p:cNvPr>
          <p:cNvSpPr>
            <a:spLocks noGrp="1"/>
          </p:cNvSpPr>
          <p:nvPr>
            <p:ph type="ftr" sz="quarter" idx="11"/>
          </p:nvPr>
        </p:nvSpPr>
        <p:spPr/>
        <p:txBody>
          <a:bodyPr/>
          <a:lstStyle/>
          <a:p>
            <a:endParaRPr lang="en-SC"/>
          </a:p>
        </p:txBody>
      </p:sp>
      <p:sp>
        <p:nvSpPr>
          <p:cNvPr id="5" name="Slide Number Placeholder 4">
            <a:extLst>
              <a:ext uri="{FF2B5EF4-FFF2-40B4-BE49-F238E27FC236}">
                <a16:creationId xmlns:a16="http://schemas.microsoft.com/office/drawing/2014/main" id="{0720D86F-05B3-4AB2-AB4F-5BB9942D4BB8}"/>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4104685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52BDEE-3931-4516-9824-DD1332CC8BB5}"/>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3" name="Footer Placeholder 2">
            <a:extLst>
              <a:ext uri="{FF2B5EF4-FFF2-40B4-BE49-F238E27FC236}">
                <a16:creationId xmlns:a16="http://schemas.microsoft.com/office/drawing/2014/main" id="{D168893B-A713-456F-A83D-C363CE8CA6A2}"/>
              </a:ext>
            </a:extLst>
          </p:cNvPr>
          <p:cNvSpPr>
            <a:spLocks noGrp="1"/>
          </p:cNvSpPr>
          <p:nvPr>
            <p:ph type="ftr" sz="quarter" idx="11"/>
          </p:nvPr>
        </p:nvSpPr>
        <p:spPr/>
        <p:txBody>
          <a:bodyPr/>
          <a:lstStyle/>
          <a:p>
            <a:endParaRPr lang="en-SC"/>
          </a:p>
        </p:txBody>
      </p:sp>
      <p:sp>
        <p:nvSpPr>
          <p:cNvPr id="4" name="Slide Number Placeholder 3">
            <a:extLst>
              <a:ext uri="{FF2B5EF4-FFF2-40B4-BE49-F238E27FC236}">
                <a16:creationId xmlns:a16="http://schemas.microsoft.com/office/drawing/2014/main" id="{CAA2B85E-E2A8-4502-9594-93FDAE587043}"/>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10901616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39B14-9CC2-43A1-8D50-FD88270B48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C"/>
          </a:p>
        </p:txBody>
      </p:sp>
      <p:sp>
        <p:nvSpPr>
          <p:cNvPr id="3" name="Content Placeholder 2">
            <a:extLst>
              <a:ext uri="{FF2B5EF4-FFF2-40B4-BE49-F238E27FC236}">
                <a16:creationId xmlns:a16="http://schemas.microsoft.com/office/drawing/2014/main" id="{35BD37D2-69CE-4642-92D5-EFB7E985C2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Text Placeholder 3">
            <a:extLst>
              <a:ext uri="{FF2B5EF4-FFF2-40B4-BE49-F238E27FC236}">
                <a16:creationId xmlns:a16="http://schemas.microsoft.com/office/drawing/2014/main" id="{A80AFD9E-144C-490D-BA44-1E9A39EA98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E9436B3-F8E0-49D1-BB65-CE8E1A95E25D}"/>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6" name="Footer Placeholder 5">
            <a:extLst>
              <a:ext uri="{FF2B5EF4-FFF2-40B4-BE49-F238E27FC236}">
                <a16:creationId xmlns:a16="http://schemas.microsoft.com/office/drawing/2014/main" id="{A6D0B5EB-13AC-4392-8986-9948E14838AC}"/>
              </a:ext>
            </a:extLst>
          </p:cNvPr>
          <p:cNvSpPr>
            <a:spLocks noGrp="1"/>
          </p:cNvSpPr>
          <p:nvPr>
            <p:ph type="ftr" sz="quarter" idx="11"/>
          </p:nvPr>
        </p:nvSpPr>
        <p:spPr/>
        <p:txBody>
          <a:bodyPr/>
          <a:lstStyle/>
          <a:p>
            <a:endParaRPr lang="en-SC"/>
          </a:p>
        </p:txBody>
      </p:sp>
      <p:sp>
        <p:nvSpPr>
          <p:cNvPr id="7" name="Slide Number Placeholder 6">
            <a:extLst>
              <a:ext uri="{FF2B5EF4-FFF2-40B4-BE49-F238E27FC236}">
                <a16:creationId xmlns:a16="http://schemas.microsoft.com/office/drawing/2014/main" id="{F942D0EF-BF3E-4FD6-B456-03A8E97E4FF4}"/>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1082205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D7B99-E69D-4148-A333-30D31C2793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C"/>
          </a:p>
        </p:txBody>
      </p:sp>
      <p:sp>
        <p:nvSpPr>
          <p:cNvPr id="3" name="Picture Placeholder 2">
            <a:extLst>
              <a:ext uri="{FF2B5EF4-FFF2-40B4-BE49-F238E27FC236}">
                <a16:creationId xmlns:a16="http://schemas.microsoft.com/office/drawing/2014/main" id="{469F1DDF-DFA6-4C56-AEFE-A97A6C17B2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C"/>
          </a:p>
        </p:txBody>
      </p:sp>
      <p:sp>
        <p:nvSpPr>
          <p:cNvPr id="4" name="Text Placeholder 3">
            <a:extLst>
              <a:ext uri="{FF2B5EF4-FFF2-40B4-BE49-F238E27FC236}">
                <a16:creationId xmlns:a16="http://schemas.microsoft.com/office/drawing/2014/main" id="{C10C58A9-3175-462D-AFAC-21E8568DA8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ECCC3C-00F6-4F27-91AC-74FF6B85A19A}"/>
              </a:ext>
            </a:extLst>
          </p:cNvPr>
          <p:cNvSpPr>
            <a:spLocks noGrp="1"/>
          </p:cNvSpPr>
          <p:nvPr>
            <p:ph type="dt" sz="half" idx="10"/>
          </p:nvPr>
        </p:nvSpPr>
        <p:spPr/>
        <p:txBody>
          <a:bodyPr/>
          <a:lstStyle/>
          <a:p>
            <a:fld id="{45B6AE6F-5DAD-4D03-845B-9E5E568D037F}" type="datetimeFigureOut">
              <a:rPr lang="en-SC" smtClean="0"/>
              <a:t>25/04/2020</a:t>
            </a:fld>
            <a:endParaRPr lang="en-SC"/>
          </a:p>
        </p:txBody>
      </p:sp>
      <p:sp>
        <p:nvSpPr>
          <p:cNvPr id="6" name="Footer Placeholder 5">
            <a:extLst>
              <a:ext uri="{FF2B5EF4-FFF2-40B4-BE49-F238E27FC236}">
                <a16:creationId xmlns:a16="http://schemas.microsoft.com/office/drawing/2014/main" id="{5992D591-3596-4A1A-8400-3E650FD2E534}"/>
              </a:ext>
            </a:extLst>
          </p:cNvPr>
          <p:cNvSpPr>
            <a:spLocks noGrp="1"/>
          </p:cNvSpPr>
          <p:nvPr>
            <p:ph type="ftr" sz="quarter" idx="11"/>
          </p:nvPr>
        </p:nvSpPr>
        <p:spPr/>
        <p:txBody>
          <a:bodyPr/>
          <a:lstStyle/>
          <a:p>
            <a:endParaRPr lang="en-SC"/>
          </a:p>
        </p:txBody>
      </p:sp>
      <p:sp>
        <p:nvSpPr>
          <p:cNvPr id="7" name="Slide Number Placeholder 6">
            <a:extLst>
              <a:ext uri="{FF2B5EF4-FFF2-40B4-BE49-F238E27FC236}">
                <a16:creationId xmlns:a16="http://schemas.microsoft.com/office/drawing/2014/main" id="{C9A7FC50-B31B-45C4-97F4-AA2FF77E0DE5}"/>
              </a:ext>
            </a:extLst>
          </p:cNvPr>
          <p:cNvSpPr>
            <a:spLocks noGrp="1"/>
          </p:cNvSpPr>
          <p:nvPr>
            <p:ph type="sldNum" sz="quarter" idx="12"/>
          </p:nvPr>
        </p:nvSpPr>
        <p:spPr/>
        <p:txBody>
          <a:bodyPr/>
          <a:lstStyle/>
          <a:p>
            <a:fld id="{B46F5ED9-17A7-4D0A-BBB1-FA7E9E2BD608}" type="slidenum">
              <a:rPr lang="en-SC" smtClean="0"/>
              <a:t>‹#›</a:t>
            </a:fld>
            <a:endParaRPr lang="en-SC"/>
          </a:p>
        </p:txBody>
      </p:sp>
    </p:spTree>
    <p:extLst>
      <p:ext uri="{BB962C8B-B14F-4D97-AF65-F5344CB8AC3E}">
        <p14:creationId xmlns:p14="http://schemas.microsoft.com/office/powerpoint/2010/main" val="4022069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3B65EA-361D-48E8-BDD4-A89140EF34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C"/>
          </a:p>
        </p:txBody>
      </p:sp>
      <p:sp>
        <p:nvSpPr>
          <p:cNvPr id="3" name="Text Placeholder 2">
            <a:extLst>
              <a:ext uri="{FF2B5EF4-FFF2-40B4-BE49-F238E27FC236}">
                <a16:creationId xmlns:a16="http://schemas.microsoft.com/office/drawing/2014/main" id="{5D01833B-B40A-4D6E-B6B0-8D50F73D05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Date Placeholder 3">
            <a:extLst>
              <a:ext uri="{FF2B5EF4-FFF2-40B4-BE49-F238E27FC236}">
                <a16:creationId xmlns:a16="http://schemas.microsoft.com/office/drawing/2014/main" id="{CCC3826E-E512-45E1-8FE9-1B271F0C81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B6AE6F-5DAD-4D03-845B-9E5E568D037F}" type="datetimeFigureOut">
              <a:rPr lang="en-SC" smtClean="0"/>
              <a:t>25/04/2020</a:t>
            </a:fld>
            <a:endParaRPr lang="en-SC"/>
          </a:p>
        </p:txBody>
      </p:sp>
      <p:sp>
        <p:nvSpPr>
          <p:cNvPr id="5" name="Footer Placeholder 4">
            <a:extLst>
              <a:ext uri="{FF2B5EF4-FFF2-40B4-BE49-F238E27FC236}">
                <a16:creationId xmlns:a16="http://schemas.microsoft.com/office/drawing/2014/main" id="{49528E25-0C5B-4383-83F9-A227E4DB22C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C"/>
          </a:p>
        </p:txBody>
      </p:sp>
      <p:sp>
        <p:nvSpPr>
          <p:cNvPr id="6" name="Slide Number Placeholder 5">
            <a:extLst>
              <a:ext uri="{FF2B5EF4-FFF2-40B4-BE49-F238E27FC236}">
                <a16:creationId xmlns:a16="http://schemas.microsoft.com/office/drawing/2014/main" id="{27039304-4B83-4E61-BB5B-A4EF3E724F5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6F5ED9-17A7-4D0A-BBB1-FA7E9E2BD608}" type="slidenum">
              <a:rPr lang="en-SC" smtClean="0"/>
              <a:t>‹#›</a:t>
            </a:fld>
            <a:endParaRPr lang="en-SC"/>
          </a:p>
        </p:txBody>
      </p:sp>
    </p:spTree>
    <p:extLst>
      <p:ext uri="{BB962C8B-B14F-4D97-AF65-F5344CB8AC3E}">
        <p14:creationId xmlns:p14="http://schemas.microsoft.com/office/powerpoint/2010/main" val="27968093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ocl.us/Geospatial_data" TargetMode="External"/><Relationship Id="rId2" Type="http://schemas.openxmlformats.org/officeDocument/2006/relationships/hyperlink" Target="https://en.wikipedia.org/wiki/List_of_postal_codes_of_Canada:_M" TargetMode="External"/><Relationship Id="rId1" Type="http://schemas.openxmlformats.org/officeDocument/2006/relationships/slideLayout" Target="../slideLayouts/slideLayout2.xml"/><Relationship Id="rId6" Type="http://schemas.openxmlformats.org/officeDocument/2006/relationships/hyperlink" Target="https://www.kaggle.com/rajacsp/toronto-apartment-price" TargetMode="External"/><Relationship Id="rId5" Type="http://schemas.openxmlformats.org/officeDocument/2006/relationships/hyperlink" Target="https://finkode.com/ka/bangalore.html" TargetMode="External"/><Relationship Id="rId4" Type="http://schemas.openxmlformats.org/officeDocument/2006/relationships/hyperlink" Target="https://www.kaggle.com/rmenon1998/bangalore-neighborhoods/dat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185A9-D021-401F-B632-7C98FC1F4F14}"/>
              </a:ext>
            </a:extLst>
          </p:cNvPr>
          <p:cNvSpPr>
            <a:spLocks noGrp="1"/>
          </p:cNvSpPr>
          <p:nvPr>
            <p:ph type="ctrTitle"/>
          </p:nvPr>
        </p:nvSpPr>
        <p:spPr/>
        <p:txBody>
          <a:bodyPr/>
          <a:lstStyle/>
          <a:p>
            <a:r>
              <a:rPr lang="en-US" b="1" dirty="0"/>
              <a:t>Best Place to Stay in Toronto</a:t>
            </a:r>
            <a:br>
              <a:rPr lang="en-SC" dirty="0"/>
            </a:br>
            <a:endParaRPr lang="en-SC" dirty="0"/>
          </a:p>
        </p:txBody>
      </p:sp>
      <p:sp>
        <p:nvSpPr>
          <p:cNvPr id="3" name="Subtitle 2">
            <a:extLst>
              <a:ext uri="{FF2B5EF4-FFF2-40B4-BE49-F238E27FC236}">
                <a16:creationId xmlns:a16="http://schemas.microsoft.com/office/drawing/2014/main" id="{CAC29B48-671A-4C88-B576-BBBC8334134A}"/>
              </a:ext>
            </a:extLst>
          </p:cNvPr>
          <p:cNvSpPr>
            <a:spLocks noGrp="1"/>
          </p:cNvSpPr>
          <p:nvPr>
            <p:ph type="subTitle" idx="1"/>
          </p:nvPr>
        </p:nvSpPr>
        <p:spPr/>
        <p:txBody>
          <a:bodyPr/>
          <a:lstStyle/>
          <a:p>
            <a:r>
              <a:rPr lang="en-US" dirty="0"/>
              <a:t>Date: 19 Apr 2019</a:t>
            </a:r>
            <a:endParaRPr lang="en-SC" dirty="0"/>
          </a:p>
          <a:p>
            <a:r>
              <a:rPr lang="en-US" dirty="0"/>
              <a:t>Rajendra Prasad Puhan</a:t>
            </a:r>
            <a:endParaRPr lang="en-SC" dirty="0"/>
          </a:p>
          <a:p>
            <a:endParaRPr lang="en-SC" dirty="0"/>
          </a:p>
        </p:txBody>
      </p:sp>
    </p:spTree>
    <p:extLst>
      <p:ext uri="{BB962C8B-B14F-4D97-AF65-F5344CB8AC3E}">
        <p14:creationId xmlns:p14="http://schemas.microsoft.com/office/powerpoint/2010/main" val="17219418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9F5CC-25EE-46B7-9E02-2FB6F49FD583}"/>
              </a:ext>
            </a:extLst>
          </p:cNvPr>
          <p:cNvSpPr>
            <a:spLocks noGrp="1"/>
          </p:cNvSpPr>
          <p:nvPr>
            <p:ph type="title"/>
          </p:nvPr>
        </p:nvSpPr>
        <p:spPr/>
        <p:txBody>
          <a:bodyPr/>
          <a:lstStyle/>
          <a:p>
            <a:r>
              <a:rPr lang="en-US" dirty="0"/>
              <a:t>Indian Restaurants in Toronto</a:t>
            </a:r>
            <a:endParaRPr lang="en-SC" dirty="0"/>
          </a:p>
        </p:txBody>
      </p:sp>
      <p:pic>
        <p:nvPicPr>
          <p:cNvPr id="4" name="Content Placeholder 3">
            <a:extLst>
              <a:ext uri="{FF2B5EF4-FFF2-40B4-BE49-F238E27FC236}">
                <a16:creationId xmlns:a16="http://schemas.microsoft.com/office/drawing/2014/main" id="{DCFA5EFE-D444-44B9-8849-6AC0D003C44E}"/>
              </a:ext>
            </a:extLst>
          </p:cNvPr>
          <p:cNvPicPr>
            <a:picLocks noGrp="1"/>
          </p:cNvPicPr>
          <p:nvPr>
            <p:ph idx="1"/>
          </p:nvPr>
        </p:nvPicPr>
        <p:blipFill>
          <a:blip r:embed="rId2"/>
          <a:stretch>
            <a:fillRect/>
          </a:stretch>
        </p:blipFill>
        <p:spPr>
          <a:xfrm>
            <a:off x="2124692" y="1825625"/>
            <a:ext cx="7942616" cy="4351338"/>
          </a:xfrm>
          <a:prstGeom prst="rect">
            <a:avLst/>
          </a:prstGeom>
        </p:spPr>
      </p:pic>
    </p:spTree>
    <p:extLst>
      <p:ext uri="{BB962C8B-B14F-4D97-AF65-F5344CB8AC3E}">
        <p14:creationId xmlns:p14="http://schemas.microsoft.com/office/powerpoint/2010/main" val="567078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98BC0B-585A-417B-B142-CBB20D600DB5}"/>
              </a:ext>
            </a:extLst>
          </p:cNvPr>
          <p:cNvSpPr>
            <a:spLocks noGrp="1"/>
          </p:cNvSpPr>
          <p:nvPr>
            <p:ph type="title"/>
          </p:nvPr>
        </p:nvSpPr>
        <p:spPr/>
        <p:txBody>
          <a:bodyPr/>
          <a:lstStyle/>
          <a:p>
            <a:r>
              <a:rPr lang="en-US" dirty="0"/>
              <a:t>Combined Map</a:t>
            </a:r>
            <a:endParaRPr lang="en-SC" dirty="0"/>
          </a:p>
        </p:txBody>
      </p:sp>
      <p:pic>
        <p:nvPicPr>
          <p:cNvPr id="4" name="Content Placeholder 3">
            <a:extLst>
              <a:ext uri="{FF2B5EF4-FFF2-40B4-BE49-F238E27FC236}">
                <a16:creationId xmlns:a16="http://schemas.microsoft.com/office/drawing/2014/main" id="{6E33CCA0-2085-4AF9-8C0F-4C69B8D35B07}"/>
              </a:ext>
            </a:extLst>
          </p:cNvPr>
          <p:cNvPicPr>
            <a:picLocks noGrp="1"/>
          </p:cNvPicPr>
          <p:nvPr>
            <p:ph idx="1"/>
          </p:nvPr>
        </p:nvPicPr>
        <p:blipFill>
          <a:blip r:embed="rId2"/>
          <a:stretch>
            <a:fillRect/>
          </a:stretch>
        </p:blipFill>
        <p:spPr>
          <a:xfrm>
            <a:off x="2047680" y="1825625"/>
            <a:ext cx="8096640" cy="4351338"/>
          </a:xfrm>
          <a:prstGeom prst="rect">
            <a:avLst/>
          </a:prstGeom>
        </p:spPr>
      </p:pic>
    </p:spTree>
    <p:extLst>
      <p:ext uri="{BB962C8B-B14F-4D97-AF65-F5344CB8AC3E}">
        <p14:creationId xmlns:p14="http://schemas.microsoft.com/office/powerpoint/2010/main" val="38142005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BDFDE-3CE2-4209-85D9-E62044CC2B32}"/>
              </a:ext>
            </a:extLst>
          </p:cNvPr>
          <p:cNvSpPr>
            <a:spLocks noGrp="1"/>
          </p:cNvSpPr>
          <p:nvPr>
            <p:ph type="title"/>
          </p:nvPr>
        </p:nvSpPr>
        <p:spPr/>
        <p:txBody>
          <a:bodyPr/>
          <a:lstStyle/>
          <a:p>
            <a:r>
              <a:rPr lang="en-US" b="1" dirty="0"/>
              <a:t>Results</a:t>
            </a:r>
            <a:endParaRPr lang="en-SC" dirty="0"/>
          </a:p>
        </p:txBody>
      </p:sp>
      <p:sp>
        <p:nvSpPr>
          <p:cNvPr id="3" name="Content Placeholder 2">
            <a:extLst>
              <a:ext uri="{FF2B5EF4-FFF2-40B4-BE49-F238E27FC236}">
                <a16:creationId xmlns:a16="http://schemas.microsoft.com/office/drawing/2014/main" id="{57362707-71DC-4171-B0CE-1D3BD03A5489}"/>
              </a:ext>
            </a:extLst>
          </p:cNvPr>
          <p:cNvSpPr>
            <a:spLocks noGrp="1"/>
          </p:cNvSpPr>
          <p:nvPr>
            <p:ph idx="1"/>
          </p:nvPr>
        </p:nvSpPr>
        <p:spPr/>
        <p:txBody>
          <a:bodyPr/>
          <a:lstStyle/>
          <a:p>
            <a:r>
              <a:rPr lang="en-US" dirty="0"/>
              <a:t>As per the choice of cluster, apartment location and nearby Indian restaurant apartment no 1 is selected. The selected option satisfies all our required criteria.</a:t>
            </a:r>
            <a:endParaRPr lang="en-SC" dirty="0"/>
          </a:p>
          <a:p>
            <a:pPr lvl="0"/>
            <a:r>
              <a:rPr lang="en-US" dirty="0"/>
              <a:t>The apartment is in a similar cluster as in Bangalore</a:t>
            </a:r>
            <a:endParaRPr lang="en-SC" dirty="0"/>
          </a:p>
          <a:p>
            <a:pPr lvl="0"/>
            <a:r>
              <a:rPr lang="en-US" dirty="0"/>
              <a:t>The rent is CAD 1500</a:t>
            </a:r>
            <a:endParaRPr lang="en-SC" dirty="0"/>
          </a:p>
          <a:p>
            <a:pPr lvl="0"/>
            <a:r>
              <a:rPr lang="en-US" dirty="0"/>
              <a:t>There are 2 bedrooms and 2 bathrooms</a:t>
            </a:r>
            <a:endParaRPr lang="en-SC" dirty="0"/>
          </a:p>
          <a:p>
            <a:pPr lvl="0"/>
            <a:r>
              <a:rPr lang="en-US" dirty="0"/>
              <a:t>There are multiple Indian Restaurant nearby</a:t>
            </a:r>
            <a:endParaRPr lang="en-SC" dirty="0"/>
          </a:p>
          <a:p>
            <a:endParaRPr lang="en-SC" dirty="0"/>
          </a:p>
        </p:txBody>
      </p:sp>
    </p:spTree>
    <p:extLst>
      <p:ext uri="{BB962C8B-B14F-4D97-AF65-F5344CB8AC3E}">
        <p14:creationId xmlns:p14="http://schemas.microsoft.com/office/powerpoint/2010/main" val="35122576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2DF13-3FB6-4E2C-A997-6CFF826D67B5}"/>
              </a:ext>
            </a:extLst>
          </p:cNvPr>
          <p:cNvSpPr>
            <a:spLocks noGrp="1"/>
          </p:cNvSpPr>
          <p:nvPr>
            <p:ph type="title"/>
          </p:nvPr>
        </p:nvSpPr>
        <p:spPr/>
        <p:txBody>
          <a:bodyPr/>
          <a:lstStyle/>
          <a:p>
            <a:r>
              <a:rPr lang="en-US" dirty="0"/>
              <a:t>Assumptions</a:t>
            </a:r>
            <a:endParaRPr lang="en-SC" dirty="0"/>
          </a:p>
        </p:txBody>
      </p:sp>
      <p:sp>
        <p:nvSpPr>
          <p:cNvPr id="3" name="Content Placeholder 2">
            <a:extLst>
              <a:ext uri="{FF2B5EF4-FFF2-40B4-BE49-F238E27FC236}">
                <a16:creationId xmlns:a16="http://schemas.microsoft.com/office/drawing/2014/main" id="{7E7FDF8A-0CA4-4EBE-8A7A-2EE075453824}"/>
              </a:ext>
            </a:extLst>
          </p:cNvPr>
          <p:cNvSpPr>
            <a:spLocks noGrp="1"/>
          </p:cNvSpPr>
          <p:nvPr>
            <p:ph idx="1"/>
          </p:nvPr>
        </p:nvSpPr>
        <p:spPr/>
        <p:txBody>
          <a:bodyPr>
            <a:normAutofit fontScale="92500" lnSpcReduction="20000"/>
          </a:bodyPr>
          <a:lstStyle/>
          <a:p>
            <a:pPr lvl="0"/>
            <a:r>
              <a:rPr lang="en-US" dirty="0"/>
              <a:t>The venues in the neighborhoods in Bangalore and Toronto may not match as per the clustering groups as the culture and lifestyle are different.</a:t>
            </a:r>
            <a:endParaRPr lang="en-SC" dirty="0"/>
          </a:p>
          <a:p>
            <a:pPr lvl="0"/>
            <a:r>
              <a:rPr lang="en-US" dirty="0"/>
              <a:t>The clusters/groups are created for the neighborhoods of Toronto with available data. These can be improved or enhanced using refining the data.</a:t>
            </a:r>
            <a:endParaRPr lang="en-SC" dirty="0"/>
          </a:p>
          <a:p>
            <a:pPr lvl="0"/>
            <a:r>
              <a:rPr lang="en-US" dirty="0"/>
              <a:t>The graph used for selection of k in Elbow method is not quite significant.</a:t>
            </a:r>
            <a:endParaRPr lang="en-SC" dirty="0"/>
          </a:p>
          <a:p>
            <a:pPr lvl="0"/>
            <a:r>
              <a:rPr lang="en-US" dirty="0"/>
              <a:t>Collection of real time data is difficult so sample data from 2018 is used for rental apartment price and location.</a:t>
            </a:r>
            <a:endParaRPr lang="en-SC" dirty="0"/>
          </a:p>
          <a:p>
            <a:pPr lvl="0"/>
            <a:r>
              <a:rPr lang="en-US" dirty="0"/>
              <a:t>This project can be replicated for analysis of any locations having Foursquare data.</a:t>
            </a:r>
            <a:endParaRPr lang="en-SC" dirty="0"/>
          </a:p>
          <a:p>
            <a:pPr lvl="0"/>
            <a:r>
              <a:rPr lang="en-US" dirty="0"/>
              <a:t>The quality of the house and furniture can vary as per Price</a:t>
            </a:r>
            <a:endParaRPr lang="en-SC" dirty="0"/>
          </a:p>
          <a:p>
            <a:pPr lvl="0"/>
            <a:r>
              <a:rPr lang="en-US" dirty="0"/>
              <a:t>Facilities available and quality of the apartments are considered as equivalent</a:t>
            </a:r>
            <a:endParaRPr lang="en-SC" dirty="0"/>
          </a:p>
          <a:p>
            <a:endParaRPr lang="en-SC" dirty="0"/>
          </a:p>
        </p:txBody>
      </p:sp>
    </p:spTree>
    <p:extLst>
      <p:ext uri="{BB962C8B-B14F-4D97-AF65-F5344CB8AC3E}">
        <p14:creationId xmlns:p14="http://schemas.microsoft.com/office/powerpoint/2010/main" val="33520468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011E0-725F-4550-B5B0-043C0C03F2DD}"/>
              </a:ext>
            </a:extLst>
          </p:cNvPr>
          <p:cNvSpPr>
            <a:spLocks noGrp="1"/>
          </p:cNvSpPr>
          <p:nvPr>
            <p:ph type="title"/>
          </p:nvPr>
        </p:nvSpPr>
        <p:spPr/>
        <p:txBody>
          <a:bodyPr/>
          <a:lstStyle/>
          <a:p>
            <a:r>
              <a:rPr lang="en-US" b="1" dirty="0"/>
              <a:t>Conclusion</a:t>
            </a:r>
            <a:endParaRPr lang="en-SC" dirty="0"/>
          </a:p>
        </p:txBody>
      </p:sp>
      <p:sp>
        <p:nvSpPr>
          <p:cNvPr id="3" name="Content Placeholder 2">
            <a:extLst>
              <a:ext uri="{FF2B5EF4-FFF2-40B4-BE49-F238E27FC236}">
                <a16:creationId xmlns:a16="http://schemas.microsoft.com/office/drawing/2014/main" id="{D2C7D741-9F5C-47C6-B3FD-8054BA9C04F7}"/>
              </a:ext>
            </a:extLst>
          </p:cNvPr>
          <p:cNvSpPr>
            <a:spLocks noGrp="1"/>
          </p:cNvSpPr>
          <p:nvPr>
            <p:ph idx="1"/>
          </p:nvPr>
        </p:nvSpPr>
        <p:spPr/>
        <p:txBody>
          <a:bodyPr/>
          <a:lstStyle/>
          <a:p>
            <a:r>
              <a:rPr lang="en-US" dirty="0"/>
              <a:t>This project can be very helpful for people migrating to other city or country. </a:t>
            </a:r>
          </a:p>
          <a:p>
            <a:r>
              <a:rPr lang="en-US" dirty="0"/>
              <a:t>This will help choosing best location of stay and finding great and interesting venues nearby. </a:t>
            </a:r>
          </a:p>
          <a:p>
            <a:r>
              <a:rPr lang="en-US" dirty="0"/>
              <a:t>The process of learning and implementing in a real-time project has been a great experience for me. </a:t>
            </a:r>
          </a:p>
          <a:p>
            <a:r>
              <a:rPr lang="en-US" dirty="0"/>
              <a:t>The tools used in the project are very powerful and can help anyone solving real time problems.</a:t>
            </a:r>
            <a:endParaRPr lang="en-SC" dirty="0"/>
          </a:p>
          <a:p>
            <a:endParaRPr lang="en-SC" dirty="0"/>
          </a:p>
        </p:txBody>
      </p:sp>
    </p:spTree>
    <p:extLst>
      <p:ext uri="{BB962C8B-B14F-4D97-AF65-F5344CB8AC3E}">
        <p14:creationId xmlns:p14="http://schemas.microsoft.com/office/powerpoint/2010/main" val="482925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9AB02-A9AB-4446-82B5-F904D6D7D505}"/>
              </a:ext>
            </a:extLst>
          </p:cNvPr>
          <p:cNvSpPr>
            <a:spLocks noGrp="1"/>
          </p:cNvSpPr>
          <p:nvPr>
            <p:ph type="title"/>
          </p:nvPr>
        </p:nvSpPr>
        <p:spPr/>
        <p:txBody>
          <a:bodyPr/>
          <a:lstStyle/>
          <a:p>
            <a:r>
              <a:rPr lang="en-US" b="1" dirty="0"/>
              <a:t>Introduction</a:t>
            </a:r>
            <a:endParaRPr lang="en-SC" dirty="0"/>
          </a:p>
        </p:txBody>
      </p:sp>
      <p:sp>
        <p:nvSpPr>
          <p:cNvPr id="3" name="Content Placeholder 2">
            <a:extLst>
              <a:ext uri="{FF2B5EF4-FFF2-40B4-BE49-F238E27FC236}">
                <a16:creationId xmlns:a16="http://schemas.microsoft.com/office/drawing/2014/main" id="{5719C891-50AE-4962-8C8C-D52AF3EAC9EF}"/>
              </a:ext>
            </a:extLst>
          </p:cNvPr>
          <p:cNvSpPr>
            <a:spLocks noGrp="1"/>
          </p:cNvSpPr>
          <p:nvPr>
            <p:ph idx="1"/>
          </p:nvPr>
        </p:nvSpPr>
        <p:spPr/>
        <p:txBody>
          <a:bodyPr/>
          <a:lstStyle/>
          <a:p>
            <a:r>
              <a:rPr lang="en-US" dirty="0"/>
              <a:t>Finding a rental apartment in a good location in Toronto which has similar venues in Bangalore with reasonable cost. Let’s quantify the necessities</a:t>
            </a:r>
          </a:p>
          <a:p>
            <a:pPr lvl="0"/>
            <a:r>
              <a:rPr lang="en-US" dirty="0"/>
              <a:t>The venues should be similar to the place I stay in Bangalore</a:t>
            </a:r>
            <a:endParaRPr lang="en-SC" dirty="0"/>
          </a:p>
          <a:p>
            <a:pPr lvl="0"/>
            <a:r>
              <a:rPr lang="en-US" dirty="0"/>
              <a:t>The rent should be between CAD 1500 and CAD 2200</a:t>
            </a:r>
            <a:endParaRPr lang="en-SC" dirty="0"/>
          </a:p>
          <a:p>
            <a:pPr lvl="0"/>
            <a:r>
              <a:rPr lang="en-US" dirty="0"/>
              <a:t>The number of bedrooms and bathroom should be 2</a:t>
            </a:r>
            <a:endParaRPr lang="en-SC" dirty="0"/>
          </a:p>
          <a:p>
            <a:pPr lvl="0"/>
            <a:r>
              <a:rPr lang="en-US" dirty="0"/>
              <a:t>There should be at least one Indian Restaurant nearby</a:t>
            </a:r>
            <a:endParaRPr lang="en-SC" dirty="0"/>
          </a:p>
          <a:p>
            <a:endParaRPr lang="en-SC" dirty="0"/>
          </a:p>
        </p:txBody>
      </p:sp>
    </p:spTree>
    <p:extLst>
      <p:ext uri="{BB962C8B-B14F-4D97-AF65-F5344CB8AC3E}">
        <p14:creationId xmlns:p14="http://schemas.microsoft.com/office/powerpoint/2010/main" val="1977720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8A500-9DAE-472C-9338-51A20F9FD3DB}"/>
              </a:ext>
            </a:extLst>
          </p:cNvPr>
          <p:cNvSpPr>
            <a:spLocks noGrp="1"/>
          </p:cNvSpPr>
          <p:nvPr>
            <p:ph type="title"/>
          </p:nvPr>
        </p:nvSpPr>
        <p:spPr/>
        <p:txBody>
          <a:bodyPr/>
          <a:lstStyle/>
          <a:p>
            <a:r>
              <a:rPr lang="en-US" b="1" dirty="0"/>
              <a:t>Target Audience</a:t>
            </a:r>
            <a:endParaRPr lang="en-SC" dirty="0"/>
          </a:p>
        </p:txBody>
      </p:sp>
      <p:sp>
        <p:nvSpPr>
          <p:cNvPr id="3" name="Content Placeholder 2">
            <a:extLst>
              <a:ext uri="{FF2B5EF4-FFF2-40B4-BE49-F238E27FC236}">
                <a16:creationId xmlns:a16="http://schemas.microsoft.com/office/drawing/2014/main" id="{6283F971-AEFE-4095-AE74-956DB7D470FE}"/>
              </a:ext>
            </a:extLst>
          </p:cNvPr>
          <p:cNvSpPr>
            <a:spLocks noGrp="1"/>
          </p:cNvSpPr>
          <p:nvPr>
            <p:ph idx="1"/>
          </p:nvPr>
        </p:nvSpPr>
        <p:spPr/>
        <p:txBody>
          <a:bodyPr/>
          <a:lstStyle/>
          <a:p>
            <a:r>
              <a:rPr lang="en-US" dirty="0"/>
              <a:t>This project will help any person or family moving to any major city in the world. </a:t>
            </a:r>
          </a:p>
          <a:p>
            <a:r>
              <a:rPr lang="en-US" dirty="0"/>
              <a:t>This can be replicated for similar cases for which data is available. People reviewing this project can be included in this group. </a:t>
            </a:r>
            <a:endParaRPr lang="en-SC" dirty="0"/>
          </a:p>
        </p:txBody>
      </p:sp>
    </p:spTree>
    <p:extLst>
      <p:ext uri="{BB962C8B-B14F-4D97-AF65-F5344CB8AC3E}">
        <p14:creationId xmlns:p14="http://schemas.microsoft.com/office/powerpoint/2010/main" val="1275271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50B06-A92F-4B24-A7B9-98734B5832CA}"/>
              </a:ext>
            </a:extLst>
          </p:cNvPr>
          <p:cNvSpPr>
            <a:spLocks noGrp="1"/>
          </p:cNvSpPr>
          <p:nvPr>
            <p:ph type="title"/>
          </p:nvPr>
        </p:nvSpPr>
        <p:spPr/>
        <p:txBody>
          <a:bodyPr/>
          <a:lstStyle/>
          <a:p>
            <a:r>
              <a:rPr lang="en-US" b="1" dirty="0"/>
              <a:t>Data Collection and Exploration</a:t>
            </a:r>
            <a:endParaRPr lang="en-SC" dirty="0"/>
          </a:p>
        </p:txBody>
      </p:sp>
      <p:sp>
        <p:nvSpPr>
          <p:cNvPr id="3" name="Content Placeholder 2">
            <a:extLst>
              <a:ext uri="{FF2B5EF4-FFF2-40B4-BE49-F238E27FC236}">
                <a16:creationId xmlns:a16="http://schemas.microsoft.com/office/drawing/2014/main" id="{60BBDEC1-3685-4CEE-98DF-C3F97F4BE131}"/>
              </a:ext>
            </a:extLst>
          </p:cNvPr>
          <p:cNvSpPr>
            <a:spLocks noGrp="1"/>
          </p:cNvSpPr>
          <p:nvPr>
            <p:ph idx="1"/>
          </p:nvPr>
        </p:nvSpPr>
        <p:spPr/>
        <p:txBody>
          <a:bodyPr>
            <a:normAutofit fontScale="92500" lnSpcReduction="10000"/>
          </a:bodyPr>
          <a:lstStyle/>
          <a:p>
            <a:pPr lvl="0"/>
            <a:r>
              <a:rPr lang="en-SC" u="sng" dirty="0">
                <a:hlinkClick r:id="rId2"/>
              </a:rPr>
              <a:t>https://en.wikipedia.org/wiki/List_of_postal_codes_of_Canada:_M,</a:t>
            </a:r>
            <a:r>
              <a:rPr lang="en-SC" dirty="0"/>
              <a:t> </a:t>
            </a:r>
            <a:r>
              <a:rPr lang="en-US" dirty="0"/>
              <a:t>The postal codes of Canada are available in the above link. The method web-scraping is used to collect the data from the webpage to csv using </a:t>
            </a:r>
            <a:r>
              <a:rPr lang="en-US" dirty="0" err="1"/>
              <a:t>Beautifulsoup</a:t>
            </a:r>
            <a:r>
              <a:rPr lang="en-US" dirty="0"/>
              <a:t> package in Python.</a:t>
            </a:r>
            <a:endParaRPr lang="en-SC" dirty="0"/>
          </a:p>
          <a:p>
            <a:pPr lvl="0"/>
            <a:r>
              <a:rPr lang="en-SC" u="sng" dirty="0">
                <a:hlinkClick r:id="rId3"/>
              </a:rPr>
              <a:t>http://cocl.us/Geospatial_data</a:t>
            </a:r>
            <a:r>
              <a:rPr lang="en-SC" dirty="0"/>
              <a:t> </a:t>
            </a:r>
            <a:r>
              <a:rPr lang="en-US" dirty="0"/>
              <a:t>The link to a csv file that has the geographical coordinates of each postal code.</a:t>
            </a:r>
            <a:endParaRPr lang="en-SC" dirty="0"/>
          </a:p>
          <a:p>
            <a:pPr lvl="0"/>
            <a:r>
              <a:rPr lang="en-SC" u="sng" dirty="0">
                <a:hlinkClick r:id="rId4"/>
              </a:rPr>
              <a:t>https://www.kaggle.com/rmenon1998/bangalore-neighborhoods/data#</a:t>
            </a:r>
            <a:r>
              <a:rPr lang="en-SC" dirty="0"/>
              <a:t> </a:t>
            </a:r>
            <a:r>
              <a:rPr lang="en-US" dirty="0"/>
              <a:t>This has Bangalore neighborhood data.</a:t>
            </a:r>
            <a:endParaRPr lang="en-SC" dirty="0"/>
          </a:p>
          <a:p>
            <a:pPr lvl="0"/>
            <a:r>
              <a:rPr lang="en-SC" u="sng" dirty="0">
                <a:hlinkClick r:id="rId5"/>
              </a:rPr>
              <a:t>https://finkode.com/ka/bangalore.html</a:t>
            </a:r>
            <a:r>
              <a:rPr lang="en-SC" u="sng" dirty="0"/>
              <a:t> </a:t>
            </a:r>
            <a:r>
              <a:rPr lang="en-US" dirty="0"/>
              <a:t>Pin code data</a:t>
            </a:r>
            <a:endParaRPr lang="en-SC" dirty="0"/>
          </a:p>
          <a:p>
            <a:pPr lvl="0"/>
            <a:r>
              <a:rPr lang="en-SC" u="sng" dirty="0">
                <a:hlinkClick r:id="rId6"/>
              </a:rPr>
              <a:t>https://www.kaggle.com/rajacsp/toronto-apartment-price</a:t>
            </a:r>
            <a:r>
              <a:rPr lang="en-US" dirty="0"/>
              <a:t> Apartments available in Toronto with coordinates and price</a:t>
            </a:r>
            <a:endParaRPr lang="en-SC" dirty="0"/>
          </a:p>
          <a:p>
            <a:endParaRPr lang="en-SC" dirty="0"/>
          </a:p>
        </p:txBody>
      </p:sp>
    </p:spTree>
    <p:extLst>
      <p:ext uri="{BB962C8B-B14F-4D97-AF65-F5344CB8AC3E}">
        <p14:creationId xmlns:p14="http://schemas.microsoft.com/office/powerpoint/2010/main" val="3262152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0BB36-0A7C-4D86-B996-33E930DFDB68}"/>
              </a:ext>
            </a:extLst>
          </p:cNvPr>
          <p:cNvSpPr>
            <a:spLocks noGrp="1"/>
          </p:cNvSpPr>
          <p:nvPr>
            <p:ph type="title"/>
          </p:nvPr>
        </p:nvSpPr>
        <p:spPr/>
        <p:txBody>
          <a:bodyPr/>
          <a:lstStyle/>
          <a:p>
            <a:r>
              <a:rPr lang="en-US" dirty="0"/>
              <a:t>Usage of data</a:t>
            </a:r>
            <a:endParaRPr lang="en-SC" dirty="0"/>
          </a:p>
        </p:txBody>
      </p:sp>
      <p:sp>
        <p:nvSpPr>
          <p:cNvPr id="3" name="Content Placeholder 2">
            <a:extLst>
              <a:ext uri="{FF2B5EF4-FFF2-40B4-BE49-F238E27FC236}">
                <a16:creationId xmlns:a16="http://schemas.microsoft.com/office/drawing/2014/main" id="{FCF44BD9-F4AD-4737-95A2-3D2393022FD6}"/>
              </a:ext>
            </a:extLst>
          </p:cNvPr>
          <p:cNvSpPr>
            <a:spLocks noGrp="1"/>
          </p:cNvSpPr>
          <p:nvPr>
            <p:ph idx="1"/>
          </p:nvPr>
        </p:nvSpPr>
        <p:spPr/>
        <p:txBody>
          <a:bodyPr>
            <a:normAutofit fontScale="92500" lnSpcReduction="20000"/>
          </a:bodyPr>
          <a:lstStyle/>
          <a:p>
            <a:pPr lvl="0"/>
            <a:r>
              <a:rPr lang="en-US" dirty="0"/>
              <a:t>Using Foursquare and </a:t>
            </a:r>
            <a:r>
              <a:rPr lang="en-US" dirty="0" err="1"/>
              <a:t>geopy</a:t>
            </a:r>
            <a:r>
              <a:rPr lang="en-US" dirty="0"/>
              <a:t> data find the current location in Bangalore neighborhood and top 10 venues nearby.</a:t>
            </a:r>
            <a:endParaRPr lang="en-SC" dirty="0"/>
          </a:p>
          <a:p>
            <a:pPr lvl="0"/>
            <a:r>
              <a:rPr lang="en-US" dirty="0"/>
              <a:t>Plot the data in a map.</a:t>
            </a:r>
            <a:endParaRPr lang="en-SC" dirty="0"/>
          </a:p>
          <a:p>
            <a:pPr lvl="0"/>
            <a:r>
              <a:rPr lang="en-US" dirty="0"/>
              <a:t>Map top 10 venues for all Toronto neighborhood and cluster in groups.</a:t>
            </a:r>
            <a:endParaRPr lang="en-SC" dirty="0"/>
          </a:p>
          <a:p>
            <a:pPr lvl="0"/>
            <a:r>
              <a:rPr lang="en-US" dirty="0"/>
              <a:t>Find out the coordinates of the rental apartments using </a:t>
            </a:r>
            <a:r>
              <a:rPr lang="en-US" dirty="0" err="1"/>
              <a:t>geopy</a:t>
            </a:r>
            <a:r>
              <a:rPr lang="en-US" dirty="0"/>
              <a:t> data.</a:t>
            </a:r>
            <a:endParaRPr lang="en-SC" dirty="0"/>
          </a:p>
          <a:p>
            <a:pPr lvl="0"/>
            <a:r>
              <a:rPr lang="en-US" dirty="0"/>
              <a:t>Find out the location of the available apartments using apartment location and price data.</a:t>
            </a:r>
            <a:endParaRPr lang="en-SC" dirty="0"/>
          </a:p>
          <a:p>
            <a:pPr lvl="0"/>
            <a:r>
              <a:rPr lang="en-US" dirty="0"/>
              <a:t>Find out Indian Restaurants nearby using Foursquare with search query = ‘Indian’</a:t>
            </a:r>
            <a:endParaRPr lang="en-SC" dirty="0"/>
          </a:p>
          <a:p>
            <a:pPr lvl="0"/>
            <a:r>
              <a:rPr lang="en-US" dirty="0"/>
              <a:t>Analyze the cluster groups that matches with the Bangalore location.</a:t>
            </a:r>
            <a:endParaRPr lang="en-SC" dirty="0"/>
          </a:p>
          <a:p>
            <a:pPr lvl="0"/>
            <a:r>
              <a:rPr lang="en-US" dirty="0"/>
              <a:t>Finalize the place of stay by plotting all the data on a map.</a:t>
            </a:r>
            <a:endParaRPr lang="en-SC" dirty="0"/>
          </a:p>
          <a:p>
            <a:endParaRPr lang="en-SC" dirty="0"/>
          </a:p>
        </p:txBody>
      </p:sp>
    </p:spTree>
    <p:extLst>
      <p:ext uri="{BB962C8B-B14F-4D97-AF65-F5344CB8AC3E}">
        <p14:creationId xmlns:p14="http://schemas.microsoft.com/office/powerpoint/2010/main" val="790939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E4C9B-5DDE-4D6A-BF3C-E466D7666905}"/>
              </a:ext>
            </a:extLst>
          </p:cNvPr>
          <p:cNvSpPr>
            <a:spLocks noGrp="1"/>
          </p:cNvSpPr>
          <p:nvPr>
            <p:ph type="title"/>
          </p:nvPr>
        </p:nvSpPr>
        <p:spPr/>
        <p:txBody>
          <a:bodyPr/>
          <a:lstStyle/>
          <a:p>
            <a:r>
              <a:rPr lang="en-US" b="1" dirty="0"/>
              <a:t>Business Understanding</a:t>
            </a:r>
            <a:endParaRPr lang="en-SC" dirty="0"/>
          </a:p>
        </p:txBody>
      </p:sp>
      <p:sp>
        <p:nvSpPr>
          <p:cNvPr id="3" name="Content Placeholder 2">
            <a:extLst>
              <a:ext uri="{FF2B5EF4-FFF2-40B4-BE49-F238E27FC236}">
                <a16:creationId xmlns:a16="http://schemas.microsoft.com/office/drawing/2014/main" id="{0F6186E1-3E62-4009-81AC-23A8ADE46BFF}"/>
              </a:ext>
            </a:extLst>
          </p:cNvPr>
          <p:cNvSpPr>
            <a:spLocks noGrp="1"/>
          </p:cNvSpPr>
          <p:nvPr>
            <p:ph idx="1"/>
          </p:nvPr>
        </p:nvSpPr>
        <p:spPr/>
        <p:txBody>
          <a:bodyPr/>
          <a:lstStyle/>
          <a:p>
            <a:r>
              <a:rPr lang="en-US" dirty="0"/>
              <a:t>The objective is to find out best location of stay and choose suitable apartment from the list. The apartment should have similar venues nearby as with Bangalore neighborhood. For this we have to analyze the venues nearby my house in Bangalore and venues in Toronto neighborhood.</a:t>
            </a:r>
            <a:endParaRPr lang="en-SC" dirty="0"/>
          </a:p>
          <a:p>
            <a:endParaRPr lang="en-SC" dirty="0"/>
          </a:p>
        </p:txBody>
      </p:sp>
    </p:spTree>
    <p:extLst>
      <p:ext uri="{BB962C8B-B14F-4D97-AF65-F5344CB8AC3E}">
        <p14:creationId xmlns:p14="http://schemas.microsoft.com/office/powerpoint/2010/main" val="252737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9ED588-80B3-4F8F-9729-E55477588F9E}"/>
              </a:ext>
            </a:extLst>
          </p:cNvPr>
          <p:cNvSpPr>
            <a:spLocks noGrp="1"/>
          </p:cNvSpPr>
          <p:nvPr>
            <p:ph type="title"/>
          </p:nvPr>
        </p:nvSpPr>
        <p:spPr/>
        <p:txBody>
          <a:bodyPr/>
          <a:lstStyle/>
          <a:p>
            <a:r>
              <a:rPr lang="en-US" dirty="0"/>
              <a:t>Bangalore venues</a:t>
            </a:r>
            <a:endParaRPr lang="en-SC" dirty="0"/>
          </a:p>
        </p:txBody>
      </p:sp>
      <p:pic>
        <p:nvPicPr>
          <p:cNvPr id="4" name="Content Placeholder 3">
            <a:extLst>
              <a:ext uri="{FF2B5EF4-FFF2-40B4-BE49-F238E27FC236}">
                <a16:creationId xmlns:a16="http://schemas.microsoft.com/office/drawing/2014/main" id="{9615FFF7-28A4-41FD-8239-3510F42DF368}"/>
              </a:ext>
            </a:extLst>
          </p:cNvPr>
          <p:cNvPicPr>
            <a:picLocks noGrp="1"/>
          </p:cNvPicPr>
          <p:nvPr>
            <p:ph idx="1"/>
          </p:nvPr>
        </p:nvPicPr>
        <p:blipFill>
          <a:blip r:embed="rId2"/>
          <a:stretch>
            <a:fillRect/>
          </a:stretch>
        </p:blipFill>
        <p:spPr>
          <a:xfrm>
            <a:off x="838200" y="2333622"/>
            <a:ext cx="10515600" cy="3335344"/>
          </a:xfrm>
          <a:prstGeom prst="rect">
            <a:avLst/>
          </a:prstGeom>
        </p:spPr>
      </p:pic>
    </p:spTree>
    <p:extLst>
      <p:ext uri="{BB962C8B-B14F-4D97-AF65-F5344CB8AC3E}">
        <p14:creationId xmlns:p14="http://schemas.microsoft.com/office/powerpoint/2010/main" val="2944631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6BF64-DAEE-4F02-B3BE-8D239D0A98C3}"/>
              </a:ext>
            </a:extLst>
          </p:cNvPr>
          <p:cNvSpPr>
            <a:spLocks noGrp="1"/>
          </p:cNvSpPr>
          <p:nvPr>
            <p:ph type="title"/>
          </p:nvPr>
        </p:nvSpPr>
        <p:spPr/>
        <p:txBody>
          <a:bodyPr/>
          <a:lstStyle/>
          <a:p>
            <a:r>
              <a:rPr lang="en-US" dirty="0"/>
              <a:t>Toronto neighborhood clusters</a:t>
            </a:r>
            <a:endParaRPr lang="en-SC" dirty="0"/>
          </a:p>
        </p:txBody>
      </p:sp>
      <p:pic>
        <p:nvPicPr>
          <p:cNvPr id="4" name="Content Placeholder 3">
            <a:extLst>
              <a:ext uri="{FF2B5EF4-FFF2-40B4-BE49-F238E27FC236}">
                <a16:creationId xmlns:a16="http://schemas.microsoft.com/office/drawing/2014/main" id="{A8182462-89E4-46E7-845F-FE0634EAD32B}"/>
              </a:ext>
            </a:extLst>
          </p:cNvPr>
          <p:cNvPicPr>
            <a:picLocks noGrp="1"/>
          </p:cNvPicPr>
          <p:nvPr>
            <p:ph idx="1"/>
          </p:nvPr>
        </p:nvPicPr>
        <p:blipFill>
          <a:blip r:embed="rId2"/>
          <a:stretch>
            <a:fillRect/>
          </a:stretch>
        </p:blipFill>
        <p:spPr>
          <a:xfrm>
            <a:off x="2055908" y="1825625"/>
            <a:ext cx="8080184" cy="4351338"/>
          </a:xfrm>
          <a:prstGeom prst="rect">
            <a:avLst/>
          </a:prstGeom>
        </p:spPr>
      </p:pic>
    </p:spTree>
    <p:extLst>
      <p:ext uri="{BB962C8B-B14F-4D97-AF65-F5344CB8AC3E}">
        <p14:creationId xmlns:p14="http://schemas.microsoft.com/office/powerpoint/2010/main" val="32959073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93F2A0-7A00-48AF-AF37-1D54E2CDF838}"/>
              </a:ext>
            </a:extLst>
          </p:cNvPr>
          <p:cNvSpPr>
            <a:spLocks noGrp="1"/>
          </p:cNvSpPr>
          <p:nvPr>
            <p:ph type="title"/>
          </p:nvPr>
        </p:nvSpPr>
        <p:spPr/>
        <p:txBody>
          <a:bodyPr/>
          <a:lstStyle/>
          <a:p>
            <a:r>
              <a:rPr lang="en-US" dirty="0"/>
              <a:t>Available Apartments</a:t>
            </a:r>
            <a:endParaRPr lang="en-SC" dirty="0"/>
          </a:p>
        </p:txBody>
      </p:sp>
      <p:pic>
        <p:nvPicPr>
          <p:cNvPr id="4" name="Content Placeholder 3">
            <a:extLst>
              <a:ext uri="{FF2B5EF4-FFF2-40B4-BE49-F238E27FC236}">
                <a16:creationId xmlns:a16="http://schemas.microsoft.com/office/drawing/2014/main" id="{3150A5E0-9CB4-4CB5-ACF5-462426825D7B}"/>
              </a:ext>
            </a:extLst>
          </p:cNvPr>
          <p:cNvPicPr>
            <a:picLocks noGrp="1"/>
          </p:cNvPicPr>
          <p:nvPr>
            <p:ph idx="1"/>
          </p:nvPr>
        </p:nvPicPr>
        <p:blipFill>
          <a:blip r:embed="rId2"/>
          <a:stretch>
            <a:fillRect/>
          </a:stretch>
        </p:blipFill>
        <p:spPr>
          <a:xfrm>
            <a:off x="2057642" y="1825625"/>
            <a:ext cx="8076715" cy="4351338"/>
          </a:xfrm>
          <a:prstGeom prst="rect">
            <a:avLst/>
          </a:prstGeom>
        </p:spPr>
      </p:pic>
    </p:spTree>
    <p:extLst>
      <p:ext uri="{BB962C8B-B14F-4D97-AF65-F5344CB8AC3E}">
        <p14:creationId xmlns:p14="http://schemas.microsoft.com/office/powerpoint/2010/main" val="21403817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682</Words>
  <Application>Microsoft Office PowerPoint</Application>
  <PresentationFormat>Widescreen</PresentationFormat>
  <Paragraphs>53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Best Place to Stay in Toronto </vt:lpstr>
      <vt:lpstr>Introduction</vt:lpstr>
      <vt:lpstr>Target Audience</vt:lpstr>
      <vt:lpstr>Data Collection and Exploration</vt:lpstr>
      <vt:lpstr>Usage of data</vt:lpstr>
      <vt:lpstr>Business Understanding</vt:lpstr>
      <vt:lpstr>Bangalore venues</vt:lpstr>
      <vt:lpstr>Toronto neighborhood clusters</vt:lpstr>
      <vt:lpstr>Available Apartments</vt:lpstr>
      <vt:lpstr>Indian Restaurants in Toronto</vt:lpstr>
      <vt:lpstr>Combined Map</vt:lpstr>
      <vt:lpstr>Results</vt:lpstr>
      <vt:lpstr>Assumptions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Best Place to Stay in Toronto </dc:title>
  <dc:creator>Rajendra Prasad Puhan</dc:creator>
  <cp:lastModifiedBy>Rajendra Prasad Puhan</cp:lastModifiedBy>
  <cp:revision>1</cp:revision>
  <dcterms:created xsi:type="dcterms:W3CDTF">2020-04-25T18:12:42Z</dcterms:created>
  <dcterms:modified xsi:type="dcterms:W3CDTF">2020-04-25T18:19:14Z</dcterms:modified>
</cp:coreProperties>
</file>

<file path=docProps/thumbnail.jpeg>
</file>